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5143500" cx="9144000"/>
  <p:notesSz cx="6858000" cy="9144000"/>
  <p:embeddedFontLst>
    <p:embeddedFont>
      <p:font typeface="Roboto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Roboto-regular.fntdata"/><Relationship Id="rId25" Type="http://schemas.openxmlformats.org/officeDocument/2006/relationships/slide" Target="slides/slide19.xml"/><Relationship Id="rId28" Type="http://schemas.openxmlformats.org/officeDocument/2006/relationships/font" Target="fonts/Roboto-italic.fntdata"/><Relationship Id="rId27" Type="http://schemas.openxmlformats.org/officeDocument/2006/relationships/font" Target="fonts/Roboto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font" Target="fonts/Roboto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5240225419_0_5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g15240225419_0_5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15240225419_0_56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524a1cc041_0_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g1524a1cc041_0_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1524a1cc041_0_0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524a1cc041_0_1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g1524a1cc041_0_1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1524a1cc041_0_10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524a1cc041_0_19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g1524a1cc041_0_19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1524a1cc041_0_19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1524a1cc041_0_4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3" name="Google Shape;273;g1524a1cc041_0_4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g1524a1cc041_0_42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524a1cc041_0_6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" name="Google Shape;294;g1524a1cc041_0_6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1524a1cc041_0_62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1524a1cc041_0_8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5" name="Google Shape;315;g1524a1cc041_0_8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1524a1cc041_0_82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1524a1cc041_0_12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g1524a1cc041_0_12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1524a1cc041_0_124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1524a1cc041_0_14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7" name="Google Shape;357;g1524a1cc041_0_14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g1524a1cc041_0_146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1524a1cc041_0_16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8" name="Google Shape;378;g1524a1cc041_0_16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g1524a1cc041_0_168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1524c3a196d_0_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5" name="Google Shape;405;g1524c3a196d_0_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g1524c3a196d_0_0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5240225419_0_6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15240225419_0_6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15240225419_0_64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5240225419_0_17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15240225419_0_17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15240225419_0_173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240225419_0_20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15240225419_0_20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15240225419_0_203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5240225419_0_24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15240225419_0_24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15240225419_0_241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5240225419_0_26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g15240225419_0_26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15240225419_0_263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240225419_0_28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g15240225419_0_28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15240225419_0_285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5240225419_0_30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15240225419_0_30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15240225419_0_308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5240225419_0_329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g15240225419_0_329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g15240225419_0_329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460573" y="324459"/>
            <a:ext cx="8223000" cy="4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502443" y="937393"/>
            <a:ext cx="8139000" cy="14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9A4D00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  <a:lvl2pPr indent="-228600" lvl="1" marL="914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ctrTitle"/>
          </p:nvPr>
        </p:nvSpPr>
        <p:spPr>
          <a:xfrm>
            <a:off x="685800" y="1594485"/>
            <a:ext cx="7772400" cy="10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" type="subTitle"/>
          </p:nvPr>
        </p:nvSpPr>
        <p:spPr>
          <a:xfrm>
            <a:off x="1371600" y="2880360"/>
            <a:ext cx="6400800" cy="1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460573" y="324459"/>
            <a:ext cx="8223000" cy="4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5720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2" type="body"/>
          </p:nvPr>
        </p:nvSpPr>
        <p:spPr>
          <a:xfrm>
            <a:off x="470916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460573" y="324459"/>
            <a:ext cx="8223000" cy="4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8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title"/>
          </p:nvPr>
        </p:nvSpPr>
        <p:spPr>
          <a:xfrm>
            <a:off x="460573" y="324459"/>
            <a:ext cx="8223000" cy="4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502443" y="937393"/>
            <a:ext cx="8139000" cy="14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9A4D00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3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3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ason@nlplab.cc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685801" y="1031486"/>
            <a:ext cx="77724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Arial"/>
                <a:ea typeface="Arial"/>
                <a:cs typeface="Arial"/>
                <a:sym typeface="Arial"/>
              </a:rPr>
              <a:t>Natural Language Processing Lab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625500" y="3032344"/>
            <a:ext cx="7893000" cy="19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Jason S. Chang 張俊盛 </a:t>
            </a:r>
            <a:r>
              <a:rPr b="0" i="0" lang="en" sz="3000" u="sng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jason@nlplab.cc</a:t>
            </a:r>
            <a:endParaRPr sz="4900">
              <a:solidFill>
                <a:schemeClr val="dk1"/>
              </a:solidFill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75"/>
              </a:spcBef>
              <a:spcAft>
                <a:spcPts val="0"/>
              </a:spcAft>
              <a:buNone/>
            </a:pPr>
            <a:br>
              <a:rPr b="0" i="0" lang="en" sz="2700" u="sng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9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Does a Virtual Environment Work?</a:t>
            </a:r>
            <a:endParaRPr sz="2600"/>
          </a:p>
        </p:txBody>
      </p:sp>
      <p:sp>
        <p:nvSpPr>
          <p:cNvPr id="238" name="Google Shape;238;p28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8"/>
          <p:cNvSpPr txBox="1"/>
          <p:nvPr>
            <p:ph idx="1" type="body"/>
          </p:nvPr>
        </p:nvSpPr>
        <p:spPr>
          <a:xfrm>
            <a:off x="384368" y="1158393"/>
            <a:ext cx="81390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copies structures and files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adapts the prefix-finding process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links back to your standard library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modifies your PYTHONPATH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changes your shell PATH variable on activation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It runs from anywhere with absolute paths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28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9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247" name="Google Shape;247;p29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9"/>
          <p:cNvSpPr txBox="1"/>
          <p:nvPr>
            <p:ph idx="1" type="body"/>
          </p:nvPr>
        </p:nvSpPr>
        <p:spPr>
          <a:xfrm>
            <a:off x="384368" y="1158393"/>
            <a:ext cx="8139000" cy="40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Char char="●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Change the Command Prompt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You can change the folder name that contains your virtual environment when you create it by passing a name other than venv. In fact, you’ll often see different names in different projects. Some of them are commonly used:</a:t>
            </a:r>
            <a:endParaRPr sz="200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Char char="○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Venv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Char char="○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Env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000"/>
              <a:buChar char="○"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.venv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You could name the folder that you create for your virtual environment anything you want.</a:t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9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0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256" name="Google Shape;256;p30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0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58" name="Google Shape;258;p30"/>
          <p:cNvGrpSpPr/>
          <p:nvPr/>
        </p:nvGrpSpPr>
        <p:grpSpPr>
          <a:xfrm>
            <a:off x="605973" y="1577747"/>
            <a:ext cx="6938487" cy="1634215"/>
            <a:chOff x="605975" y="1898675"/>
            <a:chExt cx="3345300" cy="1258250"/>
          </a:xfrm>
        </p:grpSpPr>
        <p:grpSp>
          <p:nvGrpSpPr>
            <p:cNvPr id="259" name="Google Shape;259;p30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60" name="Google Shape;260;p30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61" name="Google Shape;261;p30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62" name="Google Shape;262;p30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63" name="Google Shape;263;p30"/>
            <p:cNvSpPr txBox="1"/>
            <p:nvPr/>
          </p:nvSpPr>
          <p:spPr>
            <a:xfrm>
              <a:off x="731625" y="2351125"/>
              <a:ext cx="2772600" cy="80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python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your-fancy-name\Scripts\activate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PS&gt;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264" name="Google Shape;264;p30"/>
          <p:cNvGrpSpPr/>
          <p:nvPr/>
        </p:nvGrpSpPr>
        <p:grpSpPr>
          <a:xfrm>
            <a:off x="605948" y="3331190"/>
            <a:ext cx="6938514" cy="1604167"/>
            <a:chOff x="605975" y="1898675"/>
            <a:chExt cx="3406743" cy="1301450"/>
          </a:xfrm>
        </p:grpSpPr>
        <p:grpSp>
          <p:nvGrpSpPr>
            <p:cNvPr id="265" name="Google Shape;265;p30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66" name="Google Shape;266;p30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67" name="Google Shape;267;p30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68" name="Google Shape;268;p30"/>
            <p:cNvSpPr txBox="1"/>
            <p:nvPr/>
          </p:nvSpPr>
          <p:spPr>
            <a:xfrm>
              <a:off x="731625" y="1898675"/>
              <a:ext cx="2250300" cy="32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69" name="Google Shape;269;p30"/>
            <p:cNvSpPr txBox="1"/>
            <p:nvPr/>
          </p:nvSpPr>
          <p:spPr>
            <a:xfrm>
              <a:off x="731618" y="2351125"/>
              <a:ext cx="3281100" cy="849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python3 -m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source your-fancy-name/bin/activate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$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70" name="Google Shape;270;p30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Change the Command Prompt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1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277" name="Google Shape;277;p31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1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605973" y="1577747"/>
            <a:ext cx="6938487" cy="1634215"/>
            <a:chOff x="605975" y="1898675"/>
            <a:chExt cx="3345300" cy="1258250"/>
          </a:xfrm>
        </p:grpSpPr>
        <p:grpSp>
          <p:nvGrpSpPr>
            <p:cNvPr id="280" name="Google Shape;280;p31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81" name="Google Shape;281;p31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82" name="Google Shape;282;p31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83" name="Google Shape;283;p31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84" name="Google Shape;284;p31"/>
            <p:cNvSpPr txBox="1"/>
            <p:nvPr/>
          </p:nvSpPr>
          <p:spPr>
            <a:xfrm>
              <a:off x="731625" y="2351125"/>
              <a:ext cx="2772600" cy="80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python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your-fancy-name\Scripts\activate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PS&gt;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285" name="Google Shape;285;p31"/>
          <p:cNvGrpSpPr/>
          <p:nvPr/>
        </p:nvGrpSpPr>
        <p:grpSpPr>
          <a:xfrm>
            <a:off x="605948" y="3331190"/>
            <a:ext cx="6938514" cy="1604167"/>
            <a:chOff x="605975" y="1898675"/>
            <a:chExt cx="3406743" cy="1301450"/>
          </a:xfrm>
        </p:grpSpPr>
        <p:grpSp>
          <p:nvGrpSpPr>
            <p:cNvPr id="286" name="Google Shape;286;p31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87" name="Google Shape;287;p31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88" name="Google Shape;288;p31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89" name="Google Shape;289;p31"/>
            <p:cNvSpPr txBox="1"/>
            <p:nvPr/>
          </p:nvSpPr>
          <p:spPr>
            <a:xfrm>
              <a:off x="731625" y="1898675"/>
              <a:ext cx="2250300" cy="32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0" name="Google Shape;290;p31"/>
            <p:cNvSpPr txBox="1"/>
            <p:nvPr/>
          </p:nvSpPr>
          <p:spPr>
            <a:xfrm>
              <a:off x="731618" y="2351125"/>
              <a:ext cx="3281100" cy="849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python3 -m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source your-fancy-name/bin/activate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$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91" name="Google Shape;291;p31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Change the Command Prompt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2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298" name="Google Shape;298;p32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32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0" name="Google Shape;300;p32"/>
          <p:cNvGrpSpPr/>
          <p:nvPr/>
        </p:nvGrpSpPr>
        <p:grpSpPr>
          <a:xfrm>
            <a:off x="605973" y="1577747"/>
            <a:ext cx="6938487" cy="1634215"/>
            <a:chOff x="605975" y="1898675"/>
            <a:chExt cx="3345300" cy="1258250"/>
          </a:xfrm>
        </p:grpSpPr>
        <p:grpSp>
          <p:nvGrpSpPr>
            <p:cNvPr id="301" name="Google Shape;301;p32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302" name="Google Shape;302;p32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03" name="Google Shape;303;p32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04" name="Google Shape;304;p32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5" name="Google Shape;305;p32"/>
            <p:cNvSpPr txBox="1"/>
            <p:nvPr/>
          </p:nvSpPr>
          <p:spPr>
            <a:xfrm>
              <a:off x="731625" y="2351125"/>
              <a:ext cx="2772600" cy="80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python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your-fancy-name\Scripts\activate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PS&gt;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306" name="Google Shape;306;p32"/>
          <p:cNvGrpSpPr/>
          <p:nvPr/>
        </p:nvGrpSpPr>
        <p:grpSpPr>
          <a:xfrm>
            <a:off x="605948" y="3331190"/>
            <a:ext cx="6938514" cy="1604167"/>
            <a:chOff x="605975" y="1898675"/>
            <a:chExt cx="3406743" cy="1301450"/>
          </a:xfrm>
        </p:grpSpPr>
        <p:grpSp>
          <p:nvGrpSpPr>
            <p:cNvPr id="307" name="Google Shape;307;p32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308" name="Google Shape;308;p32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09" name="Google Shape;309;p32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10" name="Google Shape;310;p32"/>
            <p:cNvSpPr txBox="1"/>
            <p:nvPr/>
          </p:nvSpPr>
          <p:spPr>
            <a:xfrm>
              <a:off x="731625" y="1898675"/>
              <a:ext cx="2250300" cy="32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11" name="Google Shape;311;p32"/>
            <p:cNvSpPr txBox="1"/>
            <p:nvPr/>
          </p:nvSpPr>
          <p:spPr>
            <a:xfrm>
              <a:off x="731618" y="2351125"/>
              <a:ext cx="3281100" cy="849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python3 -m venv your-fancy-name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source your-fancy-name/bin/activate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(your-fancy-name) $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312" name="Google Shape;312;p32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Change the Command Prompt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3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319" name="Google Shape;319;p33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3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21" name="Google Shape;321;p33"/>
          <p:cNvGrpSpPr/>
          <p:nvPr/>
        </p:nvGrpSpPr>
        <p:grpSpPr>
          <a:xfrm>
            <a:off x="605975" y="1577738"/>
            <a:ext cx="4155946" cy="3357534"/>
            <a:chOff x="605975" y="1898675"/>
            <a:chExt cx="3381842" cy="2585105"/>
          </a:xfrm>
        </p:grpSpPr>
        <p:grpSp>
          <p:nvGrpSpPr>
            <p:cNvPr id="322" name="Google Shape;322;p33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23" name="Google Shape;323;p33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24" name="Google Shape;324;p33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25" name="Google Shape;325;p33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26" name="Google Shape;326;p33"/>
            <p:cNvSpPr txBox="1"/>
            <p:nvPr/>
          </p:nvSpPr>
          <p:spPr>
            <a:xfrm>
              <a:off x="731617" y="2351126"/>
              <a:ext cx="3256200" cy="199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python -m venv venv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install requests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    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------------------ ---------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certifi            2021.10.8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charset-normalizer 2.0.12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idna               3.3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requests           2.27.1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       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urllib3            1.26.9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327" name="Google Shape;327;p33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Overwrite existing environments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8" name="Google Shape;328;p33"/>
          <p:cNvGrpSpPr/>
          <p:nvPr/>
        </p:nvGrpSpPr>
        <p:grpSpPr>
          <a:xfrm>
            <a:off x="4995631" y="1577326"/>
            <a:ext cx="3969944" cy="3357534"/>
            <a:chOff x="605975" y="1898675"/>
            <a:chExt cx="3381842" cy="2585105"/>
          </a:xfrm>
        </p:grpSpPr>
        <p:grpSp>
          <p:nvGrpSpPr>
            <p:cNvPr id="329" name="Google Shape;329;p33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30" name="Google Shape;330;p33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31" name="Google Shape;331;p33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32" name="Google Shape;332;p33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33" name="Google Shape;333;p33"/>
            <p:cNvSpPr txBox="1"/>
            <p:nvPr/>
          </p:nvSpPr>
          <p:spPr>
            <a:xfrm>
              <a:off x="731617" y="2351126"/>
              <a:ext cx="3256200" cy="184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python -m venv venv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    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------------------ ---------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certifi            2021.10.8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charset-normalizer 2.0.12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idna               3.3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requests           2.27.1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       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urllib3            1.26.9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4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340" name="Google Shape;340;p34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34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42" name="Google Shape;342;p34"/>
          <p:cNvGrpSpPr/>
          <p:nvPr/>
        </p:nvGrpSpPr>
        <p:grpSpPr>
          <a:xfrm>
            <a:off x="605975" y="1577738"/>
            <a:ext cx="4155946" cy="3357534"/>
            <a:chOff x="605975" y="1898675"/>
            <a:chExt cx="3381842" cy="2585105"/>
          </a:xfrm>
        </p:grpSpPr>
        <p:grpSp>
          <p:nvGrpSpPr>
            <p:cNvPr id="343" name="Google Shape;343;p34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44" name="Google Shape;344;p34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45" name="Google Shape;345;p34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46" name="Google Shape;346;p34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7" name="Google Shape;347;p34"/>
            <p:cNvSpPr txBox="1"/>
            <p:nvPr/>
          </p:nvSpPr>
          <p:spPr>
            <a:xfrm>
              <a:off x="731617" y="2351126"/>
              <a:ext cx="3256200" cy="199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python -m venv venv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install requests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    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------------------ ---------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certifi            2021.10.8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charset-normalizer 2.0.12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idna               3.3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requests           2.27.1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       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urllib3            1.26.9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348" name="Google Shape;348;p34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Overwrite existing environments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9" name="Google Shape;349;p34"/>
          <p:cNvGrpSpPr/>
          <p:nvPr/>
        </p:nvGrpSpPr>
        <p:grpSpPr>
          <a:xfrm>
            <a:off x="4995631" y="1577326"/>
            <a:ext cx="3969944" cy="3357534"/>
            <a:chOff x="605975" y="1898675"/>
            <a:chExt cx="3381842" cy="2585105"/>
          </a:xfrm>
        </p:grpSpPr>
        <p:grpSp>
          <p:nvGrpSpPr>
            <p:cNvPr id="350" name="Google Shape;350;p34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51" name="Google Shape;351;p34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52" name="Google Shape;352;p34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53" name="Google Shape;353;p34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4" name="Google Shape;354;p34"/>
            <p:cNvSpPr txBox="1"/>
            <p:nvPr/>
          </p:nvSpPr>
          <p:spPr>
            <a:xfrm>
              <a:off x="731617" y="2351126"/>
              <a:ext cx="3256200" cy="1137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python -m venv venv --clear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venv\Scripts\pip.exe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 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5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361" name="Google Shape;361;p35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35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3" name="Google Shape;363;p35"/>
          <p:cNvGrpSpPr/>
          <p:nvPr/>
        </p:nvGrpSpPr>
        <p:grpSpPr>
          <a:xfrm>
            <a:off x="605975" y="1577738"/>
            <a:ext cx="4155946" cy="3357534"/>
            <a:chOff x="605975" y="1898675"/>
            <a:chExt cx="3381842" cy="2585105"/>
          </a:xfrm>
        </p:grpSpPr>
        <p:grpSp>
          <p:nvGrpSpPr>
            <p:cNvPr id="364" name="Google Shape;364;p35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65" name="Google Shape;365;p35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66" name="Google Shape;366;p35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67" name="Google Shape;367;p35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68" name="Google Shape;368;p35"/>
            <p:cNvSpPr txBox="1"/>
            <p:nvPr/>
          </p:nvSpPr>
          <p:spPr>
            <a:xfrm>
              <a:off x="731617" y="2351126"/>
              <a:ext cx="3256200" cy="199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python3 -m venv venv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venv/bin/pip install requests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venv/bin/pip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    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------------------ ---------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certifi            2021.10.8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charset-normalizer 2.0.12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idna               3.3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requests           2.27.1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       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urllib3            1.26.9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369" name="Google Shape;369;p35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Overwrite existing environments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0" name="Google Shape;370;p35"/>
          <p:cNvGrpSpPr/>
          <p:nvPr/>
        </p:nvGrpSpPr>
        <p:grpSpPr>
          <a:xfrm>
            <a:off x="4995631" y="1577326"/>
            <a:ext cx="3969944" cy="3357534"/>
            <a:chOff x="605975" y="1898675"/>
            <a:chExt cx="3381842" cy="2585105"/>
          </a:xfrm>
        </p:grpSpPr>
        <p:grpSp>
          <p:nvGrpSpPr>
            <p:cNvPr id="371" name="Google Shape;371;p35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72" name="Google Shape;372;p35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73" name="Google Shape;373;p35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74" name="Google Shape;374;p35"/>
            <p:cNvSpPr txBox="1"/>
            <p:nvPr/>
          </p:nvSpPr>
          <p:spPr>
            <a:xfrm>
              <a:off x="731625" y="1898675"/>
              <a:ext cx="2250300" cy="3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5" name="Google Shape;375;p35"/>
            <p:cNvSpPr txBox="1"/>
            <p:nvPr/>
          </p:nvSpPr>
          <p:spPr>
            <a:xfrm>
              <a:off x="731617" y="2351126"/>
              <a:ext cx="3256200" cy="184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python3 -m venv venv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venv/bin/pip list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Package            Version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------------------ ---------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certifi            2021.10.8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charset-normalizer 2.0.12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idna               3.3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pip                22.0.4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requests           2.27.1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setuptools         58.1.0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urllib3            1.26.9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6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customize a virtual environment?</a:t>
            </a:r>
            <a:endParaRPr sz="2600"/>
          </a:p>
        </p:txBody>
      </p:sp>
      <p:sp>
        <p:nvSpPr>
          <p:cNvPr id="382" name="Google Shape;382;p36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36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84" name="Google Shape;384;p36"/>
          <p:cNvGrpSpPr/>
          <p:nvPr/>
        </p:nvGrpSpPr>
        <p:grpSpPr>
          <a:xfrm>
            <a:off x="606000" y="1577827"/>
            <a:ext cx="4105687" cy="1174930"/>
            <a:chOff x="605975" y="1898675"/>
            <a:chExt cx="3345300" cy="2585105"/>
          </a:xfrm>
        </p:grpSpPr>
        <p:grpSp>
          <p:nvGrpSpPr>
            <p:cNvPr id="385" name="Google Shape;385;p36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86" name="Google Shape;386;p36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87" name="Google Shape;387;p36"/>
              <p:cNvCxnSpPr/>
              <p:nvPr/>
            </p:nvCxnSpPr>
            <p:spPr>
              <a:xfrm flipH="1" rot="10800000">
                <a:off x="929175" y="294212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88" name="Google Shape;388;p36"/>
            <p:cNvSpPr txBox="1"/>
            <p:nvPr/>
          </p:nvSpPr>
          <p:spPr>
            <a:xfrm>
              <a:off x="731625" y="1898675"/>
              <a:ext cx="2250300" cy="88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36"/>
            <p:cNvSpPr txBox="1"/>
            <p:nvPr/>
          </p:nvSpPr>
          <p:spPr>
            <a:xfrm>
              <a:off x="668792" y="2620642"/>
              <a:ext cx="3256200" cy="162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PS&gt; python -m venv venv C:\Users\Name\Documents\virtualenvs\venv-copy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390" name="Google Shape;390;p36"/>
          <p:cNvSpPr txBox="1"/>
          <p:nvPr>
            <p:ph idx="1" type="body"/>
          </p:nvPr>
        </p:nvSpPr>
        <p:spPr>
          <a:xfrm>
            <a:off x="502493" y="997618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Create multiple virtual environments at once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1" name="Google Shape;391;p36"/>
          <p:cNvGrpSpPr/>
          <p:nvPr/>
        </p:nvGrpSpPr>
        <p:grpSpPr>
          <a:xfrm>
            <a:off x="605990" y="3196792"/>
            <a:ext cx="3909652" cy="1218566"/>
            <a:chOff x="605975" y="1898675"/>
            <a:chExt cx="3345300" cy="2981567"/>
          </a:xfrm>
        </p:grpSpPr>
        <p:grpSp>
          <p:nvGrpSpPr>
            <p:cNvPr id="392" name="Google Shape;392;p36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93" name="Google Shape;393;p36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394" name="Google Shape;394;p36"/>
              <p:cNvCxnSpPr/>
              <p:nvPr/>
            </p:nvCxnSpPr>
            <p:spPr>
              <a:xfrm flipH="1" rot="10800000">
                <a:off x="929175" y="294212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95" name="Google Shape;395;p36"/>
            <p:cNvSpPr txBox="1"/>
            <p:nvPr/>
          </p:nvSpPr>
          <p:spPr>
            <a:xfrm>
              <a:off x="731625" y="1898675"/>
              <a:ext cx="2250300" cy="97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 (Linux)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36"/>
            <p:cNvSpPr txBox="1"/>
            <p:nvPr/>
          </p:nvSpPr>
          <p:spPr>
            <a:xfrm>
              <a:off x="668792" y="2620642"/>
              <a:ext cx="3256200" cy="225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 python3 -m venv venv /home/name/virtualenvs/venv-copy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397" name="Google Shape;397;p36"/>
          <p:cNvGrpSpPr/>
          <p:nvPr/>
        </p:nvGrpSpPr>
        <p:grpSpPr>
          <a:xfrm>
            <a:off x="4930800" y="3174200"/>
            <a:ext cx="3909652" cy="1044899"/>
            <a:chOff x="605975" y="1898675"/>
            <a:chExt cx="3345300" cy="2585105"/>
          </a:xfrm>
        </p:grpSpPr>
        <p:grpSp>
          <p:nvGrpSpPr>
            <p:cNvPr id="398" name="Google Shape;398;p36"/>
            <p:cNvGrpSpPr/>
            <p:nvPr/>
          </p:nvGrpSpPr>
          <p:grpSpPr>
            <a:xfrm>
              <a:off x="605975" y="1898680"/>
              <a:ext cx="3345300" cy="2585100"/>
              <a:chOff x="929175" y="2220155"/>
              <a:chExt cx="3345300" cy="2585100"/>
            </a:xfrm>
          </p:grpSpPr>
          <p:sp>
            <p:nvSpPr>
              <p:cNvPr id="399" name="Google Shape;399;p36"/>
              <p:cNvSpPr/>
              <p:nvPr/>
            </p:nvSpPr>
            <p:spPr>
              <a:xfrm>
                <a:off x="934275" y="2220155"/>
                <a:ext cx="3335100" cy="25851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400" name="Google Shape;400;p36"/>
              <p:cNvCxnSpPr/>
              <p:nvPr/>
            </p:nvCxnSpPr>
            <p:spPr>
              <a:xfrm flipH="1" rot="10800000">
                <a:off x="929175" y="294212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01" name="Google Shape;401;p36"/>
            <p:cNvSpPr txBox="1"/>
            <p:nvPr/>
          </p:nvSpPr>
          <p:spPr>
            <a:xfrm>
              <a:off x="731625" y="1898675"/>
              <a:ext cx="2250300" cy="99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 (macOs)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02" name="Google Shape;402;p36"/>
            <p:cNvSpPr txBox="1"/>
            <p:nvPr/>
          </p:nvSpPr>
          <p:spPr>
            <a:xfrm>
              <a:off x="668792" y="2620642"/>
              <a:ext cx="3256200" cy="137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lang="en" sz="1200">
                  <a:latin typeface="Courier New"/>
                  <a:ea typeface="Courier New"/>
                  <a:cs typeface="Courier New"/>
                  <a:sym typeface="Courier New"/>
                </a:rPr>
                <a:t> python3 -m venv venv /Users/name/virtualenvs/venv-copy</a:t>
              </a:r>
              <a:endParaRPr sz="12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7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Other options aside from venv</a:t>
            </a:r>
            <a:endParaRPr sz="2600"/>
          </a:p>
        </p:txBody>
      </p:sp>
      <p:sp>
        <p:nvSpPr>
          <p:cNvPr id="409" name="Google Shape;409;p37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37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11" name="Google Shape;411;p37"/>
          <p:cNvSpPr txBox="1"/>
          <p:nvPr>
            <p:ph idx="1" type="body"/>
          </p:nvPr>
        </p:nvSpPr>
        <p:spPr>
          <a:xfrm>
            <a:off x="460568" y="1463543"/>
            <a:ext cx="8139000" cy="23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AutoNum type="arabicPeriod"/>
            </a:pPr>
            <a:r>
              <a:rPr lang="en" sz="2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Virtualenv is a superset of venv and provides the basis for its implementation. It’s a powerful, extendable tool for creating isolated Python environments.</a:t>
            </a:r>
            <a:endParaRPr sz="220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AutoNum type="arabicPeriod"/>
            </a:pPr>
            <a:r>
              <a:rPr lang="en" sz="2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Conda offers package, dependency, and environment management for Python and other languages.</a:t>
            </a:r>
            <a:endParaRPr sz="220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460572" y="324459"/>
            <a:ext cx="8007900" cy="6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Python Virtual Environments</a:t>
            </a:r>
            <a:endParaRPr/>
          </a:p>
        </p:txBody>
      </p:sp>
      <p:sp>
        <p:nvSpPr>
          <p:cNvPr id="112" name="Google Shape;112;p20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502493" y="1168443"/>
            <a:ext cx="8139000" cy="32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Create and activate a Python virtual environment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Explain why you want to isolate external dependencies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Visualize what Python does when you create a virtual environment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Customize your virtual environments using optional arguments to venv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Deactivate and remove virtual environments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246379" lvl="0" marL="7473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81"/>
              <a:buChar char="•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Choose additional tools for managing your Python versions and virtual environments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0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can you work with a Python Virtual Environment</a:t>
            </a:r>
            <a:endParaRPr sz="2600"/>
          </a:p>
        </p:txBody>
      </p:sp>
      <p:sp>
        <p:nvSpPr>
          <p:cNvPr id="121" name="Google Shape;121;p21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460568" y="1158393"/>
            <a:ext cx="81390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Create It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1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4" name="Google Shape;124;p21"/>
          <p:cNvGrpSpPr/>
          <p:nvPr/>
        </p:nvGrpSpPr>
        <p:grpSpPr>
          <a:xfrm>
            <a:off x="605975" y="1898675"/>
            <a:ext cx="3894598" cy="1074900"/>
            <a:chOff x="605975" y="1898675"/>
            <a:chExt cx="3345300" cy="1074900"/>
          </a:xfrm>
        </p:grpSpPr>
        <p:grpSp>
          <p:nvGrpSpPr>
            <p:cNvPr id="125" name="Google Shape;125;p21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26" name="Google Shape;126;p21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7" name="Google Shape;127;p21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28" name="Google Shape;128;p21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9" name="Google Shape;129;p21"/>
            <p:cNvSpPr txBox="1"/>
            <p:nvPr/>
          </p:nvSpPr>
          <p:spPr>
            <a:xfrm>
              <a:off x="731625" y="2351125"/>
              <a:ext cx="27726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python -m venv venv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130" name="Google Shape;130;p21"/>
          <p:cNvGrpSpPr/>
          <p:nvPr/>
        </p:nvGrpSpPr>
        <p:grpSpPr>
          <a:xfrm>
            <a:off x="605963" y="3497700"/>
            <a:ext cx="7018774" cy="1074900"/>
            <a:chOff x="605975" y="1898675"/>
            <a:chExt cx="3345300" cy="1074900"/>
          </a:xfrm>
        </p:grpSpPr>
        <p:grpSp>
          <p:nvGrpSpPr>
            <p:cNvPr id="131" name="Google Shape;131;p21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32" name="Google Shape;132;p21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3" name="Google Shape;133;p21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34" name="Google Shape;134;p21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5" name="Google Shape;135;p21"/>
            <p:cNvSpPr txBox="1"/>
            <p:nvPr/>
          </p:nvSpPr>
          <p:spPr>
            <a:xfrm>
              <a:off x="731631" y="2351125"/>
              <a:ext cx="31575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Courier New"/>
                  <a:ea typeface="Courier New"/>
                  <a:cs typeface="Courier New"/>
                  <a:sym typeface="Courier New"/>
                </a:rPr>
                <a:t>PS&gt;C:\Users\Name\AppData\Local\Programs\Python\Python310\python -m venv venv</a:t>
              </a:r>
              <a:endParaRPr sz="100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can you work with a Python Virtual Environment</a:t>
            </a:r>
            <a:endParaRPr sz="2600"/>
          </a:p>
        </p:txBody>
      </p:sp>
      <p:sp>
        <p:nvSpPr>
          <p:cNvPr id="142" name="Google Shape;142;p22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460568" y="1158393"/>
            <a:ext cx="81390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Create It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2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5" name="Google Shape;145;p22"/>
          <p:cNvGrpSpPr/>
          <p:nvPr/>
        </p:nvGrpSpPr>
        <p:grpSpPr>
          <a:xfrm>
            <a:off x="605975" y="1898675"/>
            <a:ext cx="3894598" cy="1074900"/>
            <a:chOff x="605975" y="1898675"/>
            <a:chExt cx="3345300" cy="1074900"/>
          </a:xfrm>
        </p:grpSpPr>
        <p:grpSp>
          <p:nvGrpSpPr>
            <p:cNvPr id="146" name="Google Shape;146;p22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47" name="Google Shape;147;p22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8" name="Google Shape;148;p22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49" name="Google Shape;149;p22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0" name="Google Shape;150;p22"/>
            <p:cNvSpPr txBox="1"/>
            <p:nvPr/>
          </p:nvSpPr>
          <p:spPr>
            <a:xfrm>
              <a:off x="731625" y="2351125"/>
              <a:ext cx="27726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python3 -m venv venv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can you work with a Python Virtual Environment</a:t>
            </a:r>
            <a:endParaRPr sz="2600"/>
          </a:p>
        </p:txBody>
      </p:sp>
      <p:sp>
        <p:nvSpPr>
          <p:cNvPr id="157" name="Google Shape;157;p23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3"/>
          <p:cNvSpPr txBox="1"/>
          <p:nvPr>
            <p:ph idx="1" type="body"/>
          </p:nvPr>
        </p:nvSpPr>
        <p:spPr>
          <a:xfrm>
            <a:off x="460568" y="1158393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Activate It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0" name="Google Shape;160;p23"/>
          <p:cNvGrpSpPr/>
          <p:nvPr/>
        </p:nvGrpSpPr>
        <p:grpSpPr>
          <a:xfrm>
            <a:off x="605975" y="1898675"/>
            <a:ext cx="3894598" cy="1283750"/>
            <a:chOff x="605975" y="1898675"/>
            <a:chExt cx="3345300" cy="1283750"/>
          </a:xfrm>
        </p:grpSpPr>
        <p:grpSp>
          <p:nvGrpSpPr>
            <p:cNvPr id="161" name="Google Shape;161;p23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62" name="Google Shape;162;p23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63" name="Google Shape;163;p23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64" name="Google Shape;164;p23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65" name="Google Shape;165;p23"/>
            <p:cNvSpPr txBox="1"/>
            <p:nvPr/>
          </p:nvSpPr>
          <p:spPr>
            <a:xfrm>
              <a:off x="731625" y="2351125"/>
              <a:ext cx="2772600" cy="8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 venv\Scripts\activate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PS&gt;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166" name="Google Shape;166;p23"/>
          <p:cNvGrpSpPr/>
          <p:nvPr/>
        </p:nvGrpSpPr>
        <p:grpSpPr>
          <a:xfrm>
            <a:off x="605975" y="3553400"/>
            <a:ext cx="3894598" cy="1283750"/>
            <a:chOff x="605975" y="1898675"/>
            <a:chExt cx="3345300" cy="1283750"/>
          </a:xfrm>
        </p:grpSpPr>
        <p:grpSp>
          <p:nvGrpSpPr>
            <p:cNvPr id="167" name="Google Shape;167;p23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68" name="Google Shape;168;p23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69" name="Google Shape;169;p23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70" name="Google Shape;170;p23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71" name="Google Shape;171;p23"/>
            <p:cNvSpPr txBox="1"/>
            <p:nvPr/>
          </p:nvSpPr>
          <p:spPr>
            <a:xfrm>
              <a:off x="731625" y="2351125"/>
              <a:ext cx="2772600" cy="8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 source venv/bin/activate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$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can you work with a Python Virtual Environment</a:t>
            </a:r>
            <a:endParaRPr sz="2600"/>
          </a:p>
        </p:txBody>
      </p:sp>
      <p:sp>
        <p:nvSpPr>
          <p:cNvPr id="178" name="Google Shape;178;p24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4"/>
          <p:cNvSpPr txBox="1"/>
          <p:nvPr>
            <p:ph idx="1" type="body"/>
          </p:nvPr>
        </p:nvSpPr>
        <p:spPr>
          <a:xfrm>
            <a:off x="460568" y="1158393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Install Packages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4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81" name="Google Shape;181;p24"/>
          <p:cNvGrpSpPr/>
          <p:nvPr/>
        </p:nvGrpSpPr>
        <p:grpSpPr>
          <a:xfrm>
            <a:off x="605968" y="1898675"/>
            <a:ext cx="6978630" cy="1074900"/>
            <a:chOff x="605975" y="1898675"/>
            <a:chExt cx="3345300" cy="1074900"/>
          </a:xfrm>
        </p:grpSpPr>
        <p:grpSp>
          <p:nvGrpSpPr>
            <p:cNvPr id="182" name="Google Shape;182;p24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83" name="Google Shape;183;p24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84" name="Google Shape;184;p24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85" name="Google Shape;185;p24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86" name="Google Shape;186;p24"/>
            <p:cNvSpPr txBox="1"/>
            <p:nvPr/>
          </p:nvSpPr>
          <p:spPr>
            <a:xfrm>
              <a:off x="731625" y="2351125"/>
              <a:ext cx="27726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PS&gt; python -m pip install &lt;package-name&gt;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187" name="Google Shape;187;p24"/>
          <p:cNvGrpSpPr/>
          <p:nvPr/>
        </p:nvGrpSpPr>
        <p:grpSpPr>
          <a:xfrm>
            <a:off x="605966" y="3553400"/>
            <a:ext cx="6978714" cy="1074900"/>
            <a:chOff x="605975" y="1898675"/>
            <a:chExt cx="3406743" cy="1074900"/>
          </a:xfrm>
        </p:grpSpPr>
        <p:grpSp>
          <p:nvGrpSpPr>
            <p:cNvPr id="188" name="Google Shape;188;p24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189" name="Google Shape;189;p24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0" name="Google Shape;190;p24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91" name="Google Shape;191;p24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92" name="Google Shape;192;p24"/>
            <p:cNvSpPr txBox="1"/>
            <p:nvPr/>
          </p:nvSpPr>
          <p:spPr>
            <a:xfrm>
              <a:off x="731618" y="2351125"/>
              <a:ext cx="3281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$ python -m pip install &lt;package-name&gt;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5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can you work with a Python Virtual Environment</a:t>
            </a:r>
            <a:endParaRPr sz="2600"/>
          </a:p>
        </p:txBody>
      </p:sp>
      <p:sp>
        <p:nvSpPr>
          <p:cNvPr id="199" name="Google Shape;199;p25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5"/>
          <p:cNvSpPr txBox="1"/>
          <p:nvPr>
            <p:ph idx="1" type="body"/>
          </p:nvPr>
        </p:nvSpPr>
        <p:spPr>
          <a:xfrm>
            <a:off x="460568" y="1158393"/>
            <a:ext cx="813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Deactivate It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5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02" name="Google Shape;202;p25"/>
          <p:cNvGrpSpPr/>
          <p:nvPr/>
        </p:nvGrpSpPr>
        <p:grpSpPr>
          <a:xfrm>
            <a:off x="605975" y="1898675"/>
            <a:ext cx="3894598" cy="1283750"/>
            <a:chOff x="605975" y="1898675"/>
            <a:chExt cx="3345300" cy="1283750"/>
          </a:xfrm>
        </p:grpSpPr>
        <p:grpSp>
          <p:nvGrpSpPr>
            <p:cNvPr id="203" name="Google Shape;203;p25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04" name="Google Shape;204;p25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05" name="Google Shape;205;p25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06" name="Google Shape;206;p25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Windows Powershell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07" name="Google Shape;207;p25"/>
            <p:cNvSpPr txBox="1"/>
            <p:nvPr/>
          </p:nvSpPr>
          <p:spPr>
            <a:xfrm>
              <a:off x="731625" y="2351125"/>
              <a:ext cx="2772600" cy="8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PS&gt; deactivate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PS&gt;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208" name="Google Shape;208;p25"/>
          <p:cNvGrpSpPr/>
          <p:nvPr/>
        </p:nvGrpSpPr>
        <p:grpSpPr>
          <a:xfrm>
            <a:off x="605975" y="3553400"/>
            <a:ext cx="3966131" cy="1074900"/>
            <a:chOff x="605975" y="1898675"/>
            <a:chExt cx="3406743" cy="1074900"/>
          </a:xfrm>
        </p:grpSpPr>
        <p:grpSp>
          <p:nvGrpSpPr>
            <p:cNvPr id="209" name="Google Shape;209;p25"/>
            <p:cNvGrpSpPr/>
            <p:nvPr/>
          </p:nvGrpSpPr>
          <p:grpSpPr>
            <a:xfrm>
              <a:off x="605975" y="1898675"/>
              <a:ext cx="3345300" cy="1074900"/>
              <a:chOff x="929175" y="2220150"/>
              <a:chExt cx="3345300" cy="1074900"/>
            </a:xfrm>
          </p:grpSpPr>
          <p:sp>
            <p:nvSpPr>
              <p:cNvPr id="210" name="Google Shape;210;p25"/>
              <p:cNvSpPr/>
              <p:nvPr/>
            </p:nvSpPr>
            <p:spPr>
              <a:xfrm>
                <a:off x="934275" y="2220150"/>
                <a:ext cx="3335100" cy="1074900"/>
              </a:xfrm>
              <a:prstGeom prst="roundRect">
                <a:avLst>
                  <a:gd fmla="val 16667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11" name="Google Shape;211;p25"/>
              <p:cNvCxnSpPr/>
              <p:nvPr/>
            </p:nvCxnSpPr>
            <p:spPr>
              <a:xfrm flipH="1" rot="10800000">
                <a:off x="929175" y="2564250"/>
                <a:ext cx="3345300" cy="15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12" name="Google Shape;212;p25"/>
            <p:cNvSpPr txBox="1"/>
            <p:nvPr/>
          </p:nvSpPr>
          <p:spPr>
            <a:xfrm>
              <a:off x="731625" y="1898675"/>
              <a:ext cx="2250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Shell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25"/>
            <p:cNvSpPr txBox="1"/>
            <p:nvPr/>
          </p:nvSpPr>
          <p:spPr>
            <a:xfrm>
              <a:off x="731618" y="2351125"/>
              <a:ext cx="32811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(venv) $ python deactivate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6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Why do we need Virtual Environments?</a:t>
            </a:r>
            <a:endParaRPr sz="2600"/>
          </a:p>
        </p:txBody>
      </p:sp>
      <p:sp>
        <p:nvSpPr>
          <p:cNvPr id="220" name="Google Shape;220;p26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6"/>
          <p:cNvSpPr txBox="1"/>
          <p:nvPr>
            <p:ph idx="1" type="body"/>
          </p:nvPr>
        </p:nvSpPr>
        <p:spPr>
          <a:xfrm>
            <a:off x="384368" y="1158393"/>
            <a:ext cx="81390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Avoid System Pollution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Sidestep dependency conflicts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Minimize Reproducibility Issues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Dodge Installation Privilege Lockouts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26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7"/>
          <p:cNvSpPr txBox="1"/>
          <p:nvPr>
            <p:ph type="title"/>
          </p:nvPr>
        </p:nvSpPr>
        <p:spPr>
          <a:xfrm>
            <a:off x="460575" y="324450"/>
            <a:ext cx="83196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What is a Python Virtual Environment?</a:t>
            </a:r>
            <a:endParaRPr sz="2600"/>
          </a:p>
        </p:txBody>
      </p:sp>
      <p:sp>
        <p:nvSpPr>
          <p:cNvPr id="229" name="Google Shape;229;p27"/>
          <p:cNvSpPr/>
          <p:nvPr/>
        </p:nvSpPr>
        <p:spPr>
          <a:xfrm>
            <a:off x="0" y="0"/>
            <a:ext cx="9144000" cy="32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7"/>
          <p:cNvSpPr txBox="1"/>
          <p:nvPr>
            <p:ph idx="1" type="body"/>
          </p:nvPr>
        </p:nvSpPr>
        <p:spPr>
          <a:xfrm>
            <a:off x="384368" y="1158393"/>
            <a:ext cx="8139000" cy="3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A Folder Structure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300"/>
              <a:buFont typeface="Arial"/>
              <a:buChar char="○"/>
            </a:pPr>
            <a:r>
              <a:rPr lang="en" sz="23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When you create a new virtual environment using the venv module, Python creates a self-contained folder structure and copies or symlinks the Python executable files into that folder structure.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An Isolated Python Installation</a:t>
            </a:r>
            <a:endParaRPr sz="24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100"/>
              <a:buFont typeface="Arial"/>
              <a:buChar char="○"/>
            </a:pPr>
            <a:r>
              <a:rPr lang="en" sz="21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Python virtual environments aim to provide a lightweight, isolated Python environment that you can quickly create and then discard when you don’t need it anymore.</a:t>
            </a:r>
            <a:endParaRPr sz="210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7"/>
          <p:cNvSpPr txBox="1"/>
          <p:nvPr>
            <p:ph idx="12" type="sldNum"/>
          </p:nvPr>
        </p:nvSpPr>
        <p:spPr>
          <a:xfrm>
            <a:off x="140375" y="4766141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