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0013" y="0"/>
            <a:ext cx="3962400" cy="344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1:notes"/>
          <p:cNvSpPr txBox="1"/>
          <p:nvPr>
            <p:ph idx="1" type="body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1:notes"/>
          <p:cNvSpPr txBox="1"/>
          <p:nvPr>
            <p:ph idx="12" type="sldNum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56e3c3cd0b_1_16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" name="Google Shape;54;g156e3c3cd0b_1_16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g156e3c3cd0b_1_16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156e3c3cd0b_1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156e3c3cd0b_1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g156e3c3cd0b_1_0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5cbd94eb89_0_13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5cbd94eb89_0_13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g15cbd94eb89_0_13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156e3c3cd0b_0_0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156e3c3cd0b_0_0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g156e3c3cd0b_0_0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156e3c3cd0b_1_9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156e3c3cd0b_1_9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156e3c3cd0b_1_9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156e3c3cd0b_1_59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156e3c3cd0b_1_59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156e3c3cd0b_1_59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5cbd94eb89_0_4:notes"/>
          <p:cNvSpPr/>
          <p:nvPr>
            <p:ph idx="2" type="sldImg"/>
          </p:nvPr>
        </p:nvSpPr>
        <p:spPr>
          <a:xfrm>
            <a:off x="3028950" y="857250"/>
            <a:ext cx="3086100" cy="2314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5cbd94eb89_0_4:notes"/>
          <p:cNvSpPr txBox="1"/>
          <p:nvPr>
            <p:ph idx="1" type="body"/>
          </p:nvPr>
        </p:nvSpPr>
        <p:spPr>
          <a:xfrm>
            <a:off x="914400" y="3300413"/>
            <a:ext cx="7315200" cy="27003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15cbd94eb89_0_4:notes"/>
          <p:cNvSpPr txBox="1"/>
          <p:nvPr>
            <p:ph idx="12" type="sldNum"/>
          </p:nvPr>
        </p:nvSpPr>
        <p:spPr>
          <a:xfrm>
            <a:off x="5180013" y="6513513"/>
            <a:ext cx="3962400" cy="344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60573" y="432612"/>
            <a:ext cx="8223000" cy="6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502443" y="1249857"/>
            <a:ext cx="8139000" cy="19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>
                <a:solidFill>
                  <a:srgbClr val="9A4D00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1" type="ftr"/>
          </p:nvPr>
        </p:nvSpPr>
        <p:spPr>
          <a:xfrm>
            <a:off x="3108960" y="6377940"/>
            <a:ext cx="29262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0" type="dt"/>
          </p:nvPr>
        </p:nvSpPr>
        <p:spPr>
          <a:xfrm>
            <a:off x="457200" y="6377940"/>
            <a:ext cx="2103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685800" y="2125980"/>
            <a:ext cx="7772400" cy="144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3108960" y="6377940"/>
            <a:ext cx="29262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0" type="dt"/>
          </p:nvPr>
        </p:nvSpPr>
        <p:spPr>
          <a:xfrm>
            <a:off x="457200" y="6377940"/>
            <a:ext cx="2103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60573" y="432612"/>
            <a:ext cx="8223000" cy="6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57200" y="1577340"/>
            <a:ext cx="3977700" cy="45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2" type="body"/>
          </p:nvPr>
        </p:nvSpPr>
        <p:spPr>
          <a:xfrm>
            <a:off x="4709160" y="1577340"/>
            <a:ext cx="3977700" cy="45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08960" y="6377940"/>
            <a:ext cx="29262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457200" y="6377940"/>
            <a:ext cx="2103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460573" y="432612"/>
            <a:ext cx="8223000" cy="6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08960" y="6377940"/>
            <a:ext cx="29262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57200" y="6377940"/>
            <a:ext cx="2103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/>
          <p:nvPr>
            <p:ph idx="11" type="ftr"/>
          </p:nvPr>
        </p:nvSpPr>
        <p:spPr>
          <a:xfrm>
            <a:off x="3108960" y="6377940"/>
            <a:ext cx="29262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77940"/>
            <a:ext cx="2103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algn="l">
              <a:lnSpc>
                <a:spcPct val="119545"/>
              </a:lnSpc>
              <a:spcBef>
                <a:spcPts val="0"/>
              </a:spcBef>
              <a:buNone/>
              <a:defRPr b="0" i="0" sz="1100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60573" y="432612"/>
            <a:ext cx="8223000" cy="6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502443" y="1249857"/>
            <a:ext cx="8139000" cy="19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9A4D00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1" type="ftr"/>
          </p:nvPr>
        </p:nvSpPr>
        <p:spPr>
          <a:xfrm>
            <a:off x="3108960" y="6377940"/>
            <a:ext cx="29262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0" type="dt"/>
          </p:nvPr>
        </p:nvSpPr>
        <p:spPr>
          <a:xfrm>
            <a:off x="457200" y="6377940"/>
            <a:ext cx="2103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8100" marR="0" rtl="0" algn="l">
              <a:lnSpc>
                <a:spcPct val="119545"/>
              </a:lnSpc>
              <a:spcBef>
                <a:spcPts val="0"/>
              </a:spcBef>
              <a:buNone/>
              <a:defRPr b="0" i="0" sz="1100" u="none" cap="none" strike="noStrike">
                <a:solidFill>
                  <a:srgbClr val="C1C1C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jason@nlplab.cc" TargetMode="External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 txBox="1"/>
          <p:nvPr>
            <p:ph type="title"/>
          </p:nvPr>
        </p:nvSpPr>
        <p:spPr>
          <a:xfrm>
            <a:off x="533401" y="1364081"/>
            <a:ext cx="7772400" cy="1121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latin typeface="Arial"/>
                <a:ea typeface="Arial"/>
                <a:cs typeface="Arial"/>
                <a:sym typeface="Arial"/>
              </a:rPr>
              <a:t>Natural Language Processing Lab Week </a:t>
            </a:r>
            <a:r>
              <a:rPr lang="en-US" sz="3600"/>
              <a:t>#2</a:t>
            </a:r>
            <a:endParaRPr sz="36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7"/>
          <p:cNvSpPr txBox="1"/>
          <p:nvPr/>
        </p:nvSpPr>
        <p:spPr>
          <a:xfrm>
            <a:off x="625500" y="4043125"/>
            <a:ext cx="7893000" cy="268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000" u="none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Jason S. Chang 張俊盛 </a:t>
            </a:r>
            <a:r>
              <a:rPr b="0" i="0" lang="en-US" sz="3000" u="sng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jason@nlplab.cc</a:t>
            </a:r>
            <a:endParaRPr sz="4900">
              <a:solidFill>
                <a:schemeClr val="dk1"/>
              </a:solidFill>
            </a:endParaRPr>
          </a:p>
          <a:p>
            <a:pPr indent="0" lvl="0" marL="127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</a:endParaRPr>
          </a:p>
          <a:p>
            <a:pPr indent="0" lvl="0" marL="63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00" u="none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700">
                <a:solidFill>
                  <a:srgbClr val="404040"/>
                </a:solidFill>
              </a:rPr>
              <a:t>           </a:t>
            </a:r>
            <a:r>
              <a:rPr b="0" i="0" lang="en-US" sz="1600" u="none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TAs：    </a:t>
            </a:r>
            <a:r>
              <a:rPr lang="en-US" sz="1600">
                <a:solidFill>
                  <a:srgbClr val="404040"/>
                </a:solidFill>
              </a:rPr>
              <a:t>Kevin Tuan</a:t>
            </a:r>
            <a:r>
              <a:rPr b="0" i="0" lang="en-US" sz="1600" u="none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>
                <a:solidFill>
                  <a:srgbClr val="404040"/>
                </a:solidFill>
              </a:rPr>
              <a:t>段凱文</a:t>
            </a:r>
            <a:r>
              <a:rPr b="0" i="0" lang="en-US" sz="1600" u="none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1600">
                <a:solidFill>
                  <a:srgbClr val="404040"/>
                </a:solidFill>
              </a:rPr>
              <a:t>kevintuan</a:t>
            </a:r>
            <a:r>
              <a:rPr b="0" i="0" lang="en-US" sz="1600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  <a:t>@nlplab.cc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41425" marR="0" rtl="0" algn="l">
              <a:lnSpc>
                <a:spcPct val="100000"/>
              </a:lnSpc>
              <a:spcBef>
                <a:spcPts val="775"/>
              </a:spcBef>
              <a:spcAft>
                <a:spcPts val="0"/>
              </a:spcAft>
              <a:buNone/>
            </a:pPr>
            <a:br>
              <a:rPr b="0" i="0" lang="en-US" sz="2700" u="sng" cap="none" strike="noStrik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7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Website</a:t>
            </a:r>
            <a:r>
              <a:rPr lang="en-US" sz="1600">
                <a:solidFill>
                  <a:schemeClr val="dk1"/>
                </a:solidFill>
              </a:rPr>
              <a:t>: 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dk1"/>
                </a:solidFill>
              </a:rPr>
              <a:t>Date: </a:t>
            </a:r>
            <a:endParaRPr sz="1600">
              <a:solidFill>
                <a:schemeClr val="dk1"/>
              </a:solidFill>
            </a:endParaRPr>
          </a:p>
        </p:txBody>
      </p:sp>
      <p:sp>
        <p:nvSpPr>
          <p:cNvPr id="50" name="Google Shape;50;p7"/>
          <p:cNvSpPr/>
          <p:nvPr/>
        </p:nvSpPr>
        <p:spPr>
          <a:xfrm>
            <a:off x="0" y="0"/>
            <a:ext cx="9144000" cy="434700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7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/>
          <p:nvPr>
            <p:ph type="title"/>
          </p:nvPr>
        </p:nvSpPr>
        <p:spPr>
          <a:xfrm>
            <a:off x="460572" y="432612"/>
            <a:ext cx="8007900" cy="659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Outline</a:t>
            </a:r>
            <a:endParaRPr/>
          </a:p>
        </p:txBody>
      </p:sp>
      <p:sp>
        <p:nvSpPr>
          <p:cNvPr id="58" name="Google Shape;58;p8"/>
          <p:cNvSpPr/>
          <p:nvPr/>
        </p:nvSpPr>
        <p:spPr>
          <a:xfrm>
            <a:off x="0" y="0"/>
            <a:ext cx="9144000" cy="4347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8"/>
          <p:cNvSpPr txBox="1"/>
          <p:nvPr>
            <p:ph idx="1" type="body"/>
          </p:nvPr>
        </p:nvSpPr>
        <p:spPr>
          <a:xfrm>
            <a:off x="502443" y="1249857"/>
            <a:ext cx="8139000" cy="4060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290829" lvl="0" marL="2901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3181"/>
              <a:buFont typeface="Arial"/>
              <a:buChar char="•"/>
            </a:pPr>
            <a:r>
              <a:rPr lang="en-US" sz="26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Term Frequencies, Document Frequencies</a:t>
            </a:r>
            <a:endParaRPr sz="26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3959" lvl="0" marL="2901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Word Counts or Ranks</a:t>
            </a:r>
            <a:endParaRPr sz="26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3959" lvl="0" marL="2901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This week’s assignment</a:t>
            </a:r>
            <a:endParaRPr sz="26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53959" lvl="0" marL="290195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Dataset</a:t>
            </a:r>
            <a:endParaRPr sz="26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1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British National Corpora</a:t>
            </a:r>
            <a:endParaRPr sz="26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1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rgbClr val="113968"/>
                </a:solidFill>
                <a:latin typeface="Arial"/>
                <a:ea typeface="Arial"/>
                <a:cs typeface="Arial"/>
                <a:sym typeface="Arial"/>
              </a:rPr>
              <a:t>Lang-8</a:t>
            </a:r>
            <a:endParaRPr sz="2600">
              <a:solidFill>
                <a:srgbClr val="113968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3968"/>
              </a:solidFill>
            </a:endParaRPr>
          </a:p>
        </p:txBody>
      </p:sp>
      <p:sp>
        <p:nvSpPr>
          <p:cNvPr id="60" name="Google Shape;60;p8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/>
          <p:nvPr>
            <p:ph type="title"/>
          </p:nvPr>
        </p:nvSpPr>
        <p:spPr>
          <a:xfrm>
            <a:off x="460573" y="432612"/>
            <a:ext cx="8223000" cy="646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Cross-Corpora Analysis</a:t>
            </a:r>
            <a:endParaRPr/>
          </a:p>
        </p:txBody>
      </p:sp>
      <p:sp>
        <p:nvSpPr>
          <p:cNvPr id="67" name="Google Shape;67;p9"/>
          <p:cNvSpPr txBox="1"/>
          <p:nvPr>
            <p:ph idx="1" type="body"/>
          </p:nvPr>
        </p:nvSpPr>
        <p:spPr>
          <a:xfrm>
            <a:off x="502443" y="1249857"/>
            <a:ext cx="8139000" cy="4525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113968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100"/>
              <a:buChar char="●"/>
            </a:pPr>
            <a:r>
              <a:rPr lang="en-US" sz="2100">
                <a:solidFill>
                  <a:srgbClr val="113968"/>
                </a:solidFill>
              </a:rPr>
              <a:t>Compute word counts</a:t>
            </a:r>
            <a:endParaRPr sz="2100"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113968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100"/>
              <a:buChar char="●"/>
            </a:pPr>
            <a:r>
              <a:rPr lang="en-US" sz="2100">
                <a:solidFill>
                  <a:srgbClr val="113968"/>
                </a:solidFill>
              </a:rPr>
              <a:t>What kind of counts (frequency)?</a:t>
            </a:r>
            <a:endParaRPr sz="2100">
              <a:solidFill>
                <a:srgbClr val="113968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100"/>
              <a:buChar char="●"/>
            </a:pPr>
            <a:r>
              <a:rPr b="1" lang="en-US" sz="2100">
                <a:solidFill>
                  <a:srgbClr val="113968"/>
                </a:solidFill>
              </a:rPr>
              <a:t>DF (Document Frequencies)</a:t>
            </a:r>
            <a:r>
              <a:rPr lang="en-US" sz="2100">
                <a:solidFill>
                  <a:srgbClr val="113968"/>
                </a:solidFill>
              </a:rPr>
              <a:t> reflects ”a broad range of academic texts”(usage of referring to academic activities, organizing scientific discourse and building the rhetoric of academic texts)</a:t>
            </a:r>
            <a:endParaRPr sz="2100">
              <a:solidFill>
                <a:srgbClr val="113968"/>
              </a:solidFill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100"/>
              <a:buFont typeface="Courier New"/>
              <a:buChar char="○"/>
            </a:pPr>
            <a:r>
              <a:rPr lang="en-US" sz="2100">
                <a:solidFill>
                  <a:srgbClr val="113968"/>
                </a:solidFill>
                <a:latin typeface="Courier New"/>
                <a:ea typeface="Courier New"/>
                <a:cs typeface="Courier New"/>
                <a:sym typeface="Courier New"/>
              </a:rPr>
              <a:t>can be used to eliminate unimportant words from analysis</a:t>
            </a:r>
            <a:endParaRPr sz="2100">
              <a:solidFill>
                <a:srgbClr val="11396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100"/>
              <a:buFont typeface="Courier New"/>
              <a:buChar char="○"/>
            </a:pPr>
            <a:r>
              <a:rPr lang="en-US" sz="2100">
                <a:solidFill>
                  <a:srgbClr val="113968"/>
                </a:solidFill>
                <a:latin typeface="Courier New"/>
                <a:ea typeface="Courier New"/>
                <a:cs typeface="Courier New"/>
                <a:sym typeface="Courier New"/>
              </a:rPr>
              <a:t>can also be used to assign weights to boost / scale down the strength of words based on relative importance</a:t>
            </a:r>
            <a:endParaRPr sz="2100">
              <a:solidFill>
                <a:srgbClr val="113968"/>
              </a:solidFill>
            </a:endParaRPr>
          </a:p>
        </p:txBody>
      </p:sp>
      <p:sp>
        <p:nvSpPr>
          <p:cNvPr id="68" name="Google Shape;68;p9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/>
          <p:nvPr>
            <p:ph type="title"/>
          </p:nvPr>
        </p:nvSpPr>
        <p:spPr>
          <a:xfrm>
            <a:off x="460573" y="432612"/>
            <a:ext cx="8223000" cy="646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Cross-Corpora Analysis</a:t>
            </a:r>
            <a:endParaRPr/>
          </a:p>
        </p:txBody>
      </p:sp>
      <p:sp>
        <p:nvSpPr>
          <p:cNvPr id="75" name="Google Shape;75;p10"/>
          <p:cNvSpPr txBox="1"/>
          <p:nvPr>
            <p:ph idx="1" type="body"/>
          </p:nvPr>
        </p:nvSpPr>
        <p:spPr>
          <a:xfrm>
            <a:off x="502443" y="1249857"/>
            <a:ext cx="8139000" cy="25860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113968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100"/>
              <a:buChar char="●"/>
            </a:pPr>
            <a:r>
              <a:rPr lang="en-US" sz="2100">
                <a:solidFill>
                  <a:srgbClr val="113968"/>
                </a:solidFill>
              </a:rPr>
              <a:t>What kind of counts (frequency)?</a:t>
            </a:r>
            <a:endParaRPr sz="2100">
              <a:solidFill>
                <a:srgbClr val="113968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113968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100"/>
              <a:buChar char="●"/>
            </a:pPr>
            <a:r>
              <a:rPr b="1" lang="en-US" sz="2100">
                <a:solidFill>
                  <a:srgbClr val="113968"/>
                </a:solidFill>
              </a:rPr>
              <a:t>TF (Term Frequencies)</a:t>
            </a:r>
            <a:r>
              <a:rPr lang="en-US" sz="2100">
                <a:solidFill>
                  <a:srgbClr val="113968"/>
                </a:solidFill>
              </a:rPr>
              <a:t> reflects subject matter (content not rhetoric)</a:t>
            </a:r>
            <a:endParaRPr sz="2100">
              <a:solidFill>
                <a:srgbClr val="113968"/>
              </a:solidFill>
            </a:endParaRPr>
          </a:p>
          <a:p>
            <a:pPr indent="-361950" lvl="1" marL="9144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100"/>
              <a:buFont typeface="Courier New"/>
              <a:buChar char="○"/>
            </a:pPr>
            <a:r>
              <a:rPr lang="en-US" sz="2100">
                <a:solidFill>
                  <a:srgbClr val="113968"/>
                </a:solidFill>
                <a:latin typeface="Courier New"/>
                <a:ea typeface="Courier New"/>
                <a:cs typeface="Courier New"/>
                <a:sym typeface="Courier New"/>
              </a:rPr>
              <a:t>how frequently a term occurs in a document</a:t>
            </a:r>
            <a:endParaRPr sz="2100">
              <a:solidFill>
                <a:srgbClr val="11396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113968"/>
              </a:solidFill>
            </a:endParaRPr>
          </a:p>
        </p:txBody>
      </p:sp>
      <p:sp>
        <p:nvSpPr>
          <p:cNvPr id="76" name="Google Shape;76;p10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1"/>
          <p:cNvSpPr txBox="1"/>
          <p:nvPr>
            <p:ph type="title"/>
          </p:nvPr>
        </p:nvSpPr>
        <p:spPr>
          <a:xfrm>
            <a:off x="460573" y="432612"/>
            <a:ext cx="8223000" cy="5388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500"/>
              <a:t>Word Counts or Ranks</a:t>
            </a:r>
            <a:endParaRPr b="1" sz="5900"/>
          </a:p>
        </p:txBody>
      </p:sp>
      <p:sp>
        <p:nvSpPr>
          <p:cNvPr id="83" name="Google Shape;83;p11"/>
          <p:cNvSpPr txBox="1"/>
          <p:nvPr>
            <p:ph idx="1" type="body"/>
          </p:nvPr>
        </p:nvSpPr>
        <p:spPr>
          <a:xfrm>
            <a:off x="502443" y="1249857"/>
            <a:ext cx="8139000" cy="35556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/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1700"/>
              <a:buChar char="●"/>
            </a:pPr>
            <a:r>
              <a:rPr lang="en-US" sz="2100">
                <a:solidFill>
                  <a:srgbClr val="113968"/>
                </a:solidFill>
              </a:rPr>
              <a:t>Ranks may be a better measure (Deane 2005)</a:t>
            </a:r>
            <a:endParaRPr sz="2100"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rgbClr val="113968"/>
              </a:solidFill>
            </a:endParaRPr>
          </a:p>
          <a:p>
            <a:pPr indent="-361950" lvl="0" marL="9144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2100"/>
              <a:buChar char="●"/>
            </a:pPr>
            <a:r>
              <a:rPr lang="en-US" sz="2100">
                <a:solidFill>
                  <a:srgbClr val="113968"/>
                </a:solidFill>
              </a:rPr>
              <a:t>Word frequencies tend to follow highly skewed distributions and have a large number of rare  events (Zipf 1935, 1949)</a:t>
            </a:r>
            <a:endParaRPr sz="2100"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100">
              <a:solidFill>
                <a:srgbClr val="113968"/>
              </a:solidFill>
            </a:endParaRPr>
          </a:p>
          <a:p>
            <a:pPr indent="-336550" lvl="0" marL="9144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1700"/>
              <a:buChar char="●"/>
            </a:pPr>
            <a:r>
              <a:rPr lang="en-US" sz="2100">
                <a:solidFill>
                  <a:srgbClr val="113968"/>
                </a:solidFill>
              </a:rPr>
              <a:t>Ranks seem like a good alternative to use in the place of word count</a:t>
            </a:r>
            <a:endParaRPr sz="2100"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rgbClr val="113968"/>
              </a:solidFill>
            </a:endParaRPr>
          </a:p>
        </p:txBody>
      </p:sp>
      <p:sp>
        <p:nvSpPr>
          <p:cNvPr id="84" name="Google Shape;84;p11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2"/>
          <p:cNvSpPr txBox="1"/>
          <p:nvPr>
            <p:ph type="title"/>
          </p:nvPr>
        </p:nvSpPr>
        <p:spPr>
          <a:xfrm>
            <a:off x="460573" y="432612"/>
            <a:ext cx="8223000" cy="646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Task for this Week</a:t>
            </a:r>
            <a:endParaRPr/>
          </a:p>
        </p:txBody>
      </p:sp>
      <p:sp>
        <p:nvSpPr>
          <p:cNvPr id="91" name="Google Shape;91;p12"/>
          <p:cNvSpPr txBox="1"/>
          <p:nvPr>
            <p:ph idx="1" type="body"/>
          </p:nvPr>
        </p:nvSpPr>
        <p:spPr>
          <a:xfrm>
            <a:off x="502443" y="1249857"/>
            <a:ext cx="8139000" cy="47100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Clr>
                <a:srgbClr val="113968"/>
              </a:buClr>
              <a:buSzPts val="1400"/>
              <a:buChar char="●"/>
            </a:pPr>
            <a:r>
              <a:rPr lang="en-US">
                <a:solidFill>
                  <a:srgbClr val="113968"/>
                </a:solidFill>
              </a:rPr>
              <a:t>Count words/phrases (in BNC/clang-8)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113968"/>
                </a:solidFill>
              </a:rPr>
              <a:t>• Compute words/phrases ranks (in BNC/clang-8)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113968"/>
                </a:solidFill>
              </a:rPr>
              <a:t>• Compute differences of words/phrases ranks (in BNC/clang-8)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113968"/>
                </a:solidFill>
              </a:rPr>
              <a:t>• Examine info for words/phrases in a paragraph (optional)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113968"/>
                </a:solidFill>
              </a:rPr>
              <a:t>word 		rank ratio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113968"/>
                </a:solidFill>
              </a:rPr>
              <a:t>========= ==========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113968"/>
                </a:solidFill>
              </a:rPr>
              <a:t>question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113968"/>
                </a:solidFill>
              </a:rPr>
              <a:t>answer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113968"/>
                </a:solidFill>
              </a:rPr>
              <a:t>area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113968"/>
                </a:solidFill>
              </a:rPr>
              <a:t>active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rgbClr val="113968"/>
                </a:solidFill>
              </a:rPr>
              <a:t>research</a:t>
            </a:r>
            <a:endParaRPr>
              <a:solidFill>
                <a:srgbClr val="113968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2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3"/>
          <p:cNvSpPr txBox="1"/>
          <p:nvPr>
            <p:ph type="title"/>
          </p:nvPr>
        </p:nvSpPr>
        <p:spPr>
          <a:xfrm>
            <a:off x="460573" y="432612"/>
            <a:ext cx="8223000" cy="646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Dataset</a:t>
            </a:r>
            <a:endParaRPr/>
          </a:p>
        </p:txBody>
      </p:sp>
      <p:sp>
        <p:nvSpPr>
          <p:cNvPr id="99" name="Google Shape;99;p13"/>
          <p:cNvSpPr txBox="1"/>
          <p:nvPr>
            <p:ph idx="1" type="body"/>
          </p:nvPr>
        </p:nvSpPr>
        <p:spPr>
          <a:xfrm>
            <a:off x="502443" y="1249857"/>
            <a:ext cx="8139000" cy="33459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113968"/>
              </a:buClr>
              <a:buSzPts val="1700"/>
              <a:buChar char="●"/>
            </a:pPr>
            <a:r>
              <a:rPr b="1" lang="en-US" sz="2000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Lang-8 Corpus of Learner English</a:t>
            </a:r>
            <a:endParaRPr b="1" sz="2000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b="1" lang="en-US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This corpus contains English learners texts extracted from Lang-8.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45720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Lang-8 is a free language-exchange social network. 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Learner will write a journal in any language, then the native speaker of that language will correct it.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3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4"/>
          <p:cNvSpPr txBox="1"/>
          <p:nvPr>
            <p:ph type="title"/>
          </p:nvPr>
        </p:nvSpPr>
        <p:spPr>
          <a:xfrm>
            <a:off x="460573" y="432612"/>
            <a:ext cx="8223000" cy="6465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Dataset</a:t>
            </a:r>
            <a:endParaRPr/>
          </a:p>
        </p:txBody>
      </p:sp>
      <p:sp>
        <p:nvSpPr>
          <p:cNvPr id="107" name="Google Shape;107;p14"/>
          <p:cNvSpPr txBox="1"/>
          <p:nvPr>
            <p:ph idx="1" type="body"/>
          </p:nvPr>
        </p:nvSpPr>
        <p:spPr>
          <a:xfrm>
            <a:off x="502443" y="1249857"/>
            <a:ext cx="8139000" cy="14319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-336550" lvl="0" marL="4572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113968"/>
              </a:buClr>
              <a:buSzPts val="1700"/>
              <a:buChar char="●"/>
            </a:pPr>
            <a:r>
              <a:rPr b="1" lang="en-US" sz="2000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British National Corpus</a:t>
            </a:r>
            <a:endParaRPr b="1" sz="2000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457200" rtl="0" algn="l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>
                <a:solidFill>
                  <a:schemeClr val="dk1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Contains 100 million words of text from a wide range of genres (e.g. spoken, fiction, magazines, newspapers, and academic).</a:t>
            </a:r>
            <a:endParaRPr>
              <a:solidFill>
                <a:schemeClr val="dk1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4"/>
          <p:cNvSpPr txBox="1"/>
          <p:nvPr>
            <p:ph idx="12" type="sldNum"/>
          </p:nvPr>
        </p:nvSpPr>
        <p:spPr>
          <a:xfrm>
            <a:off x="140375" y="6354855"/>
            <a:ext cx="231900" cy="169200"/>
          </a:xfrm>
          <a:prstGeom prst="rect">
            <a:avLst/>
          </a:prstGeom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3810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